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2"/>
  </p:notesMasterIdLst>
  <p:sldIdLst>
    <p:sldId id="256" r:id="rId2"/>
    <p:sldId id="258" r:id="rId3"/>
    <p:sldId id="259" r:id="rId4"/>
    <p:sldId id="263" r:id="rId5"/>
    <p:sldId id="264" r:id="rId6"/>
    <p:sldId id="272" r:id="rId7"/>
    <p:sldId id="268" r:id="rId8"/>
    <p:sldId id="267" r:id="rId9"/>
    <p:sldId id="305" r:id="rId10"/>
    <p:sldId id="260" r:id="rId11"/>
  </p:sldIdLst>
  <p:sldSz cx="9144000" cy="5143500" type="screen16x9"/>
  <p:notesSz cx="6858000" cy="9144000"/>
  <p:embeddedFontLst>
    <p:embeddedFont>
      <p:font typeface="Montserrat ExtraBold" charset="-52"/>
      <p:bold r:id="rId13"/>
      <p:boldItalic r:id="rId14"/>
    </p:embeddedFont>
    <p:embeddedFont>
      <p:font typeface="Montserrat" charset="-52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0A53F03B-C217-4D85-A5B0-20FFD5357AA3}">
  <a:tblStyle styleId="{0A53F03B-C217-4D85-A5B0-20FFD5357A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47" d="100"/>
          <a:sy n="147" d="100"/>
        </p:scale>
        <p:origin x="-59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43108" y="1119940"/>
            <a:ext cx="4792200" cy="2309066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cap="all" dirty="0" smtClean="0"/>
              <a:t>Агрегация и поиск по видео с датафестов и докладов ODS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1153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/>
              <a:t>Доронин Андрей ИСП-22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chemeClr val="bg1"/>
                </a:solidFill>
              </a:rPr>
              <a:t>Долгопрудный 2025</a:t>
            </a:r>
            <a:endParaRPr sz="1600" dirty="0">
              <a:solidFill>
                <a:schemeClr val="bg1"/>
              </a:solidFill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350044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Black_pixel_logoFTC.png" descr="preencoded.png"/>
          <p:cNvPicPr>
            <a:picLocks noChangeAspect="1"/>
          </p:cNvPicPr>
          <p:nvPr/>
        </p:nvPicPr>
        <p:blipFill>
          <a:blip r:embed="rId3">
            <a:lum bright="100000" contrast="-70000"/>
          </a:blip>
          <a:srcRect/>
          <a:stretch/>
        </p:blipFill>
        <p:spPr>
          <a:xfrm>
            <a:off x="285720" y="214296"/>
            <a:ext cx="1396737" cy="5000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481900" y="3929072"/>
            <a:ext cx="4180200" cy="500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—</a:t>
            </a:r>
            <a:r>
              <a:rPr lang="ru-RU" sz="2400" dirty="0" smtClean="0"/>
              <a:t>Эднрю Энг</a:t>
            </a:r>
            <a:endParaRPr sz="2400" dirty="0"/>
          </a:p>
        </p:txBody>
      </p:sp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 smtClean="0"/>
              <a:t>«Речь — самый естественный интерфейс между человеком и </a:t>
            </a:r>
            <a:r>
              <a:rPr lang="ru-RU" dirty="0" smtClean="0"/>
              <a:t>машиной»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357554" y="2571750"/>
            <a:ext cx="2357453" cy="13573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Разработка модели для распознования речи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5857884" y="2571750"/>
            <a:ext cx="2428891" cy="7858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Реализация приложения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928662" y="2571751"/>
            <a:ext cx="2357453" cy="1571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800" b="1" dirty="0" smtClean="0"/>
              <a:t>Анализ предметной области и существующих решений</a:t>
            </a:r>
            <a:endParaRPr sz="1800" b="1"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TextBox 13"/>
          <p:cNvSpPr txBox="1"/>
          <p:nvPr/>
        </p:nvSpPr>
        <p:spPr>
          <a:xfrm>
            <a:off x="3000364" y="1071552"/>
            <a:ext cx="271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tx2"/>
                </a:solidFill>
                <a:latin typeface="Montserrat ExtraBold" charset="-52"/>
              </a:rPr>
              <a:t>Цели и задачи</a:t>
            </a:r>
            <a:endParaRPr lang="ru-RU" sz="2400" dirty="0">
              <a:solidFill>
                <a:schemeClr val="tx2"/>
              </a:solidFill>
              <a:latin typeface="Montserrat ExtraBold" charset="-5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143372" y="142858"/>
            <a:ext cx="4714908" cy="112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/>
              <a:t>АКТУАЛЬНОС</a:t>
            </a:r>
            <a:r>
              <a:rPr lang="ru-RU" sz="3600" dirty="0" smtClean="0"/>
              <a:t>Т</a:t>
            </a:r>
            <a:r>
              <a:rPr lang="ru-RU" sz="3600" dirty="0" smtClean="0"/>
              <a:t>Ь</a:t>
            </a:r>
            <a:endParaRPr sz="36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000496" y="1428742"/>
            <a:ext cx="4929222" cy="3214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800" dirty="0" smtClean="0"/>
              <a:t>Рост объёма видео с датафестов и докладов </a:t>
            </a:r>
            <a:r>
              <a:rPr lang="en-US" sz="1800" dirty="0" smtClean="0"/>
              <a:t>ODS </a:t>
            </a:r>
            <a:r>
              <a:rPr lang="ru-RU" sz="1800" dirty="0" smtClean="0"/>
              <a:t>делает их труднодоступными без специальных инструментов. Специалистам нужен быстрый поиск релевантных материалов, чтобы эффективнее обучаться и обмениваться опытом. Создание такой системы повышает ценность контента сообщества.</a:t>
            </a:r>
            <a:endParaRPr lang="ru-RU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Существующие решения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785786" y="2542270"/>
            <a:ext cx="3541652" cy="1958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sz="1800" dirty="0" smtClean="0"/>
              <a:t>А</a:t>
            </a:r>
            <a:r>
              <a:rPr lang="ru-RU" sz="1800" dirty="0" smtClean="0"/>
              <a:t>ссоциация </a:t>
            </a:r>
            <a:r>
              <a:rPr lang="ru-RU" sz="1800" dirty="0" smtClean="0"/>
              <a:t>и платформа, которая агрегирует и публикует видео выступлений, лекций и докладов с конференций, делая их доступными как «вики-видеотеку»</a:t>
            </a:r>
            <a:endParaRPr sz="1800" dirty="0"/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572000" y="2542270"/>
            <a:ext cx="4071965" cy="1958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800" dirty="0" smtClean="0"/>
              <a:t>К</a:t>
            </a:r>
            <a:r>
              <a:rPr lang="ru-RU" sz="1800" dirty="0" smtClean="0"/>
              <a:t>оммерческая </a:t>
            </a:r>
            <a:r>
              <a:rPr lang="ru-RU" sz="1800" dirty="0" smtClean="0"/>
              <a:t>система управления видеолабораторией: она умеет автоматически транскрибировать речь и распознавать текст на экране (</a:t>
            </a:r>
            <a:r>
              <a:rPr lang="en-US" sz="1800" dirty="0" smtClean="0"/>
              <a:t>OCR</a:t>
            </a:r>
            <a:r>
              <a:rPr lang="en-US" sz="1800" dirty="0" smtClean="0"/>
              <a:t>) </a:t>
            </a:r>
            <a:endParaRPr sz="1800" dirty="0"/>
          </a:p>
        </p:txBody>
      </p:sp>
      <p:pic>
        <p:nvPicPr>
          <p:cNvPr id="1026" name="Picture 2" descr="C:\Users\_\Downloads\Logo_WikiSta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1357304"/>
            <a:ext cx="1482523" cy="127793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8" y="1785932"/>
            <a:ext cx="1752604" cy="541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ИСПОЛЬЗУЕМЫЕ ТЕХНОЛОГИИ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428992" y="1500181"/>
            <a:ext cx="2286015" cy="10715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000" dirty="0" smtClean="0">
                <a:solidFill>
                  <a:schemeClr val="tx2"/>
                </a:solidFill>
              </a:rPr>
              <a:t>Компьютерное зрение</a:t>
            </a:r>
            <a:endParaRPr sz="2000" dirty="0">
              <a:solidFill>
                <a:schemeClr val="tx2"/>
              </a:solidFill>
            </a:endParaRPr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357554" y="2809932"/>
            <a:ext cx="2428892" cy="2047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800" dirty="0" smtClean="0"/>
              <a:t>Анализ </a:t>
            </a:r>
            <a:r>
              <a:rPr lang="ru-RU" sz="1800" dirty="0" smtClean="0"/>
              <a:t>слайдов и экранов (</a:t>
            </a:r>
            <a:r>
              <a:rPr lang="en-US" sz="1800" dirty="0" smtClean="0"/>
              <a:t>OCR), </a:t>
            </a:r>
            <a:r>
              <a:rPr lang="ru-RU" sz="1800" dirty="0" smtClean="0"/>
              <a:t>определение сцен и структурирование контента внутри видео.</a:t>
            </a:r>
            <a:endParaRPr sz="1800"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1714494"/>
            <a:ext cx="2067000" cy="958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 smtClean="0">
                <a:solidFill>
                  <a:schemeClr val="tx2"/>
                </a:solidFill>
              </a:rPr>
              <a:t>Поисковые и рекомендационные модели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5786446" y="2809932"/>
            <a:ext cx="2714643" cy="21907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600" dirty="0" smtClean="0"/>
              <a:t>Векторный поиск, ранжирование</a:t>
            </a:r>
            <a:r>
              <a:rPr lang="ru-RU" sz="1600" dirty="0" smtClean="0"/>
              <a:t>, кластеризация и построение удобных интерфейсов для навигации по большому видеоконтенту.</a:t>
            </a:r>
            <a:endParaRPr sz="1600"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571473" y="1500180"/>
            <a:ext cx="2928957" cy="11732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000" dirty="0" smtClean="0">
                <a:solidFill>
                  <a:schemeClr val="tx2"/>
                </a:solidFill>
              </a:rPr>
              <a:t>Автоматическая транскрибация и </a:t>
            </a:r>
            <a:r>
              <a:rPr lang="en-US" sz="2000" dirty="0" smtClean="0">
                <a:solidFill>
                  <a:schemeClr val="tx2"/>
                </a:solidFill>
              </a:rPr>
              <a:t>NLP</a:t>
            </a:r>
            <a:endParaRPr sz="2000" dirty="0">
              <a:solidFill>
                <a:schemeClr val="tx2"/>
              </a:solidFill>
            </a:endParaRPr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571472" y="2809932"/>
            <a:ext cx="2857520" cy="2047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2000" dirty="0" smtClean="0"/>
              <a:t>Распознавание </a:t>
            </a:r>
            <a:r>
              <a:rPr lang="ru-RU" sz="2000" dirty="0" smtClean="0"/>
              <a:t>речи, очистка текста, выделение ключевых слов и семантическое индексирование</a:t>
            </a:r>
            <a:endParaRPr sz="2000"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4436097" y="2745956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2745956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871308" y="2745956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АЛГОРИТМ РАБОТЫ</a:t>
            </a:r>
            <a:endParaRPr dirty="0"/>
          </a:p>
        </p:txBody>
      </p:sp>
      <p:cxnSp>
        <p:nvCxnSpPr>
          <p:cNvPr id="1956" name="Google Shape;1956;p54"/>
          <p:cNvCxnSpPr/>
          <p:nvPr/>
        </p:nvCxnSpPr>
        <p:spPr>
          <a:xfrm>
            <a:off x="1245300" y="2549859"/>
            <a:ext cx="6653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1019361" y="1762243"/>
            <a:ext cx="1527300" cy="402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smtClean="0"/>
              <a:t>ВЫБОР </a:t>
            </a:r>
            <a:r>
              <a:rPr lang="en-US" sz="1400" dirty="0" smtClean="0"/>
              <a:t>WAV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58" name="Google Shape;1958;p54"/>
          <p:cNvSpPr txBox="1">
            <a:spLocks noGrp="1"/>
          </p:cNvSpPr>
          <p:nvPr>
            <p:ph type="subTitle" idx="4294967295"/>
          </p:nvPr>
        </p:nvSpPr>
        <p:spPr>
          <a:xfrm>
            <a:off x="928662" y="2690937"/>
            <a:ext cx="1714512" cy="1071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ru-RU" sz="1600" dirty="0" smtClean="0">
                <a:solidFill>
                  <a:schemeClr val="lt1"/>
                </a:solidFill>
              </a:rPr>
              <a:t>Пользователь выбирает </a:t>
            </a:r>
            <a:r>
              <a:rPr lang="en-US" sz="1600" dirty="0" smtClean="0">
                <a:solidFill>
                  <a:schemeClr val="lt1"/>
                </a:solidFill>
              </a:rPr>
              <a:t>WAV-</a:t>
            </a:r>
            <a:r>
              <a:rPr lang="ru-RU" sz="1600" dirty="0" smtClean="0">
                <a:solidFill>
                  <a:schemeClr val="lt1"/>
                </a:solidFill>
              </a:rPr>
              <a:t>файл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4643438" y="1762243"/>
            <a:ext cx="1714511" cy="374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smtClean="0">
                <a:solidFill>
                  <a:schemeClr val="lt1"/>
                </a:solidFill>
              </a:rPr>
              <a:t>СЕГМЕНТАЦИЯ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0" name="Google Shape;1960;p54"/>
          <p:cNvSpPr txBox="1">
            <a:spLocks noGrp="1"/>
          </p:cNvSpPr>
          <p:nvPr>
            <p:ph type="subTitle" idx="4294967295"/>
          </p:nvPr>
        </p:nvSpPr>
        <p:spPr>
          <a:xfrm>
            <a:off x="4572000" y="2690937"/>
            <a:ext cx="1857388" cy="1143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Clr>
                <a:schemeClr val="dk1"/>
              </a:buClr>
              <a:buSzPts val="1100"/>
              <a:buNone/>
            </a:pPr>
            <a:r>
              <a:rPr lang="ru-RU" sz="1600" dirty="0" smtClean="0">
                <a:solidFill>
                  <a:schemeClr val="lt1"/>
                </a:solidFill>
              </a:rPr>
              <a:t>Определение </a:t>
            </a:r>
            <a:r>
              <a:rPr lang="ru-RU" sz="1600" dirty="0" smtClean="0">
                <a:solidFill>
                  <a:schemeClr val="lt1"/>
                </a:solidFill>
              </a:rPr>
              <a:t>длительности записи и её сегментация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1961" name="Google Shape;1961;p54"/>
          <p:cNvSpPr txBox="1">
            <a:spLocks noGrp="1"/>
          </p:cNvSpPr>
          <p:nvPr>
            <p:ph type="subTitle" idx="4294967295"/>
          </p:nvPr>
        </p:nvSpPr>
        <p:spPr>
          <a:xfrm>
            <a:off x="2786050" y="1762243"/>
            <a:ext cx="1714511" cy="357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400" b="1" dirty="0" smtClean="0">
                <a:solidFill>
                  <a:schemeClr val="lt1"/>
                </a:solidFill>
              </a:rPr>
              <a:t>СЧИТЫВАНИЕ</a:t>
            </a:r>
            <a:endParaRPr sz="1400" b="1" dirty="0">
              <a:solidFill>
                <a:schemeClr val="lt1"/>
              </a:solidFill>
            </a:endParaRPr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2714612" y="2690937"/>
            <a:ext cx="1857388" cy="1143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600" dirty="0" smtClean="0">
                <a:latin typeface="Montserrat" charset="-52"/>
              </a:rPr>
              <a:t>Аудио считывается через </a:t>
            </a:r>
            <a:r>
              <a:rPr lang="en-US" sz="1600" dirty="0" smtClean="0">
                <a:latin typeface="Montserrat" charset="-52"/>
              </a:rPr>
              <a:t>soundfile</a:t>
            </a:r>
            <a:endParaRPr sz="1600" dirty="0">
              <a:solidFill>
                <a:schemeClr val="lt1"/>
              </a:solidFill>
              <a:latin typeface="Montserrat" charset="-52"/>
            </a:endParaRPr>
          </a:p>
        </p:txBody>
      </p:sp>
      <p:sp>
        <p:nvSpPr>
          <p:cNvPr id="1963" name="Google Shape;1963;p54"/>
          <p:cNvSpPr txBox="1">
            <a:spLocks noGrp="1"/>
          </p:cNvSpPr>
          <p:nvPr>
            <p:ph type="subTitle" idx="4294967295"/>
          </p:nvPr>
        </p:nvSpPr>
        <p:spPr>
          <a:xfrm>
            <a:off x="6429388" y="1785932"/>
            <a:ext cx="1857388" cy="428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400" dirty="0" smtClean="0">
                <a:solidFill>
                  <a:schemeClr val="lt1"/>
                </a:solidFill>
                <a:latin typeface="Montserrat ExtraBold" charset="-52"/>
              </a:rPr>
              <a:t>ОТОБРАЖЕНИЕ</a:t>
            </a:r>
            <a:endParaRPr sz="1400" dirty="0">
              <a:solidFill>
                <a:schemeClr val="lt1"/>
              </a:solidFill>
              <a:latin typeface="Montserrat ExtraBold" charset="-52"/>
            </a:endParaRPr>
          </a:p>
        </p:txBody>
      </p:sp>
      <p:sp>
        <p:nvSpPr>
          <p:cNvPr id="1964" name="Google Shape;1964;p54"/>
          <p:cNvSpPr txBox="1">
            <a:spLocks noGrp="1"/>
          </p:cNvSpPr>
          <p:nvPr>
            <p:ph type="title" idx="4294967295"/>
          </p:nvPr>
        </p:nvSpPr>
        <p:spPr>
          <a:xfrm>
            <a:off x="6597336" y="2714626"/>
            <a:ext cx="1527300" cy="1643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600" dirty="0" smtClean="0">
                <a:latin typeface="Montserrat" charset="-52"/>
              </a:rPr>
              <a:t>Полученный текст отображается в интерфейсе </a:t>
            </a:r>
            <a:r>
              <a:rPr lang="en-US" sz="1600" dirty="0" smtClean="0">
                <a:latin typeface="Montserrat" charset="-52"/>
              </a:rPr>
              <a:t>Streamlit.</a:t>
            </a:r>
            <a:endParaRPr sz="1600" dirty="0">
              <a:solidFill>
                <a:schemeClr val="lt1"/>
              </a:solidFill>
              <a:latin typeface="Montserrat" charset="-52"/>
            </a:endParaRPr>
          </a:p>
        </p:txBody>
      </p:sp>
      <p:sp>
        <p:nvSpPr>
          <p:cNvPr id="1965" name="Google Shape;1965;p54"/>
          <p:cNvSpPr/>
          <p:nvPr/>
        </p:nvSpPr>
        <p:spPr>
          <a:xfrm>
            <a:off x="1674250" y="2441109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54"/>
          <p:cNvSpPr/>
          <p:nvPr/>
        </p:nvSpPr>
        <p:spPr>
          <a:xfrm>
            <a:off x="3534675" y="2441109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54"/>
          <p:cNvSpPr/>
          <p:nvPr/>
        </p:nvSpPr>
        <p:spPr>
          <a:xfrm>
            <a:off x="5395100" y="2441109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54"/>
          <p:cNvSpPr/>
          <p:nvPr/>
        </p:nvSpPr>
        <p:spPr>
          <a:xfrm>
            <a:off x="7255525" y="2441109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2844" y="142858"/>
            <a:ext cx="5429288" cy="808868"/>
          </a:xfrm>
        </p:spPr>
        <p:txBody>
          <a:bodyPr/>
          <a:lstStyle/>
          <a:p>
            <a:r>
              <a:rPr lang="ru-RU" sz="3200" dirty="0" smtClean="0">
                <a:solidFill>
                  <a:schemeClr val="tx2"/>
                </a:solidFill>
              </a:rPr>
              <a:t>Работа приложения</a:t>
            </a:r>
            <a:endParaRPr lang="ru-RU" sz="3200" dirty="0">
              <a:solidFill>
                <a:schemeClr val="tx2"/>
              </a:solidFill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8001024" y="4500576"/>
          <a:ext cx="857256" cy="453603"/>
        </p:xfrm>
        <a:graphic>
          <a:graphicData uri="http://schemas.openxmlformats.org/presentationml/2006/ole">
            <p:oleObj spid="_x0000_s2050" name="Объект упаковщика для оболочки" showAsIcon="1" r:id="rId3" imgW="1008000" imgH="532800" progId="Package">
              <p:embed/>
            </p:oleObj>
          </a:graphicData>
        </a:graphic>
      </p:graphicFrame>
      <p:pic>
        <p:nvPicPr>
          <p:cNvPr id="5" name="Рисунок 4" descr="photo_2025-12-05_01-05-4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1714494"/>
            <a:ext cx="4341395" cy="22860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785800"/>
            <a:ext cx="6597000" cy="1571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ВОЗНИКШИЕ ПРОБЛЕМЫ</a:t>
            </a:r>
            <a:endParaRPr dirty="0"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2481900" y="2590963"/>
            <a:ext cx="4180200" cy="623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 процессе работы над курсовой работой возникли определённые трудности</a:t>
            </a:r>
            <a:endParaRPr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714362"/>
            <a:ext cx="6597000" cy="15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ПЕРСПЕКТИВЫ РАЗВИТИЯ</a:t>
            </a:r>
            <a:endParaRPr dirty="0"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2214546" y="2519524"/>
            <a:ext cx="4643470" cy="14095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800" dirty="0" smtClean="0"/>
              <a:t>Внедрение системы поиска</a:t>
            </a:r>
            <a:endParaRPr lang="ru-RU" sz="1800" dirty="0"/>
          </a:p>
          <a:p>
            <a:pPr marL="342900" lvl="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800" dirty="0" smtClean="0"/>
              <a:t>Функция распознования видео</a:t>
            </a:r>
          </a:p>
          <a:p>
            <a:pPr marL="342900" lvl="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800" dirty="0" smtClean="0"/>
              <a:t>Сортировка по видео по темам в базе данных</a:t>
            </a:r>
            <a:endParaRPr lang="ru-RU" sz="1800" dirty="0" smtClean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28283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242</Words>
  <PresentationFormat>Экран (16:9)</PresentationFormat>
  <Paragraphs>42</Paragraphs>
  <Slides>10</Slides>
  <Notes>9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Montserrat ExtraBold</vt:lpstr>
      <vt:lpstr>Montserrat</vt:lpstr>
      <vt:lpstr>Futuristic Background by Slidesgo</vt:lpstr>
      <vt:lpstr>Пакет</vt:lpstr>
      <vt:lpstr>Агрегация и поиск по видео с датафестов и докладов ODS</vt:lpstr>
      <vt:lpstr>01</vt:lpstr>
      <vt:lpstr>АКТУАЛЬНОСТЬ</vt:lpstr>
      <vt:lpstr>Существующие решения</vt:lpstr>
      <vt:lpstr>ИСПОЛЬЗУЕМЫЕ ТЕХНОЛОГИИ</vt:lpstr>
      <vt:lpstr>АЛГОРИТМ РАБОТЫ</vt:lpstr>
      <vt:lpstr>Работа приложения</vt:lpstr>
      <vt:lpstr>ВОЗНИКШИЕ ПРОБЛЕМЫ</vt:lpstr>
      <vt:lpstr>ПЕРСПЕКТИВЫ РАЗВИТИЯ</vt:lpstr>
      <vt:lpstr>«Речь — самый естественный интерфейс между человеком и машиной»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Агрегация и поиск по видео с датафестов и докладов ODS</dc:title>
  <dc:creator>_</dc:creator>
  <cp:lastModifiedBy>_</cp:lastModifiedBy>
  <cp:revision>19</cp:revision>
  <dcterms:modified xsi:type="dcterms:W3CDTF">2025-12-05T11:38:06Z</dcterms:modified>
</cp:coreProperties>
</file>